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Default Extension="jpeg" ContentType="image/jpeg"/>
  <Default Extension="xml" ContentType="application/xml"/>
  <Override PartName="/ppt/slides/slide9.xml" ContentType="application/vnd.openxmlformats-officedocument.presentationml.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docProps/core.xml" ContentType="application/vnd.openxmlformats-package.core-properties+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slideLayouts/slideLayout10.xml" ContentType="application/vnd.openxmlformats-officedocument.presentationml.slideLayout+xml"/>
  <Override PartName="/ppt/slides/slide3.xml" ContentType="application/vnd.openxmlformats-officedocument.presentationml.slide+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772" r:id="rId1"/>
  </p:sldMasterIdLst>
  <p:sldIdLst>
    <p:sldId id="256" r:id="rId2"/>
    <p:sldId id="257" r:id="rId3"/>
    <p:sldId id="258" r:id="rId4"/>
    <p:sldId id="259" r:id="rId5"/>
    <p:sldId id="260" r:id="rId6"/>
    <p:sldId id="261" r:id="rId7"/>
    <p:sldId id="265" r:id="rId8"/>
    <p:sldId id="262" r:id="rId9"/>
    <p:sldId id="263" r:id="rId10"/>
    <p:sldId id="264"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1546" autoAdjust="0"/>
  </p:normalViewPr>
  <p:slideViewPr>
    <p:cSldViewPr snapToGrid="0" snapToObjects="1">
      <p:cViewPr varScale="1">
        <p:scale>
          <a:sx n="92" d="100"/>
          <a:sy n="92" d="100"/>
        </p:scale>
        <p:origin x="-816"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5755D2C1-2266-194F-9664-346F4431A6B4}" type="datetimeFigureOut">
              <a:rPr lang="en-US" smtClean="0"/>
              <a:pPr/>
              <a:t>7/6/11</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91AF2B4D-6B12-4EDF-87BB-2B55CECB661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755D2C1-2266-194F-9664-346F4431A6B4}" type="datetimeFigureOut">
              <a:rPr lang="en-US" smtClean="0"/>
              <a:pPr/>
              <a:t>7/6/11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C366CA-72F5-FB47-B7C6-A859A659719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755D2C1-2266-194F-9664-346F4431A6B4}" type="datetimeFigureOut">
              <a:rPr lang="en-US" smtClean="0"/>
              <a:pPr/>
              <a:t>7/6/11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C366CA-72F5-FB47-B7C6-A859A659719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5755D2C1-2266-194F-9664-346F4431A6B4}" type="datetimeFigureOut">
              <a:rPr lang="en-US" smtClean="0"/>
              <a:pPr/>
              <a:t>7/6/11</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8CC366CA-72F5-FB47-B7C6-A859A659719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5755D2C1-2266-194F-9664-346F4431A6B4}" type="datetimeFigureOut">
              <a:rPr lang="en-US" smtClean="0"/>
              <a:pPr/>
              <a:t>7/6/11</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D99619C8-A375-448C-891B-9999C6BE8E64}" type="slidenum">
              <a:rPr lang="en-US" smtClean="0"/>
              <a:pPr/>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5755D2C1-2266-194F-9664-346F4431A6B4}" type="datetimeFigureOut">
              <a:rPr lang="en-US" smtClean="0"/>
              <a:pPr/>
              <a:t>7/6/11</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8CC366CA-72F5-FB47-B7C6-A859A659719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5755D2C1-2266-194F-9664-346F4431A6B4}" type="datetimeFigureOut">
              <a:rPr lang="en-US" smtClean="0"/>
              <a:pPr/>
              <a:t>7/6/11</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8CC366CA-72F5-FB47-B7C6-A859A659719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755D2C1-2266-194F-9664-346F4431A6B4}" type="datetimeFigureOut">
              <a:rPr lang="en-US" smtClean="0"/>
              <a:pPr/>
              <a:t>7/6/11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CC366CA-72F5-FB47-B7C6-A859A659719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5755D2C1-2266-194F-9664-346F4431A6B4}" type="datetimeFigureOut">
              <a:rPr lang="en-US" smtClean="0"/>
              <a:pPr/>
              <a:t>7/6/11</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8CC366CA-72F5-FB47-B7C6-A859A659719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5755D2C1-2266-194F-9664-346F4431A6B4}" type="datetimeFigureOut">
              <a:rPr lang="en-US" smtClean="0"/>
              <a:pPr/>
              <a:t>7/6/11</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8CC366CA-72F5-FB47-B7C6-A859A659719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5755D2C1-2266-194F-9664-346F4431A6B4}" type="datetimeFigureOut">
              <a:rPr lang="en-US" smtClean="0"/>
              <a:pPr/>
              <a:t>7/6/11</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8CC366CA-72F5-FB47-B7C6-A859A659719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accent3">
            <a:lumMod val="75000"/>
          </a:schemeClr>
        </a:solidFill>
        <a:effectLst/>
      </p:bgPr>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5755D2C1-2266-194F-9664-346F4431A6B4}" type="datetimeFigureOut">
              <a:rPr lang="en-US" smtClean="0"/>
              <a:pPr/>
              <a:t>7/6/11</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8CC366CA-72F5-FB47-B7C6-A859A6597199}"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73" r:id="rId1"/>
    <p:sldLayoutId id="2147483774" r:id="rId2"/>
    <p:sldLayoutId id="2147483775" r:id="rId3"/>
    <p:sldLayoutId id="2147483776" r:id="rId4"/>
    <p:sldLayoutId id="2147483777" r:id="rId5"/>
    <p:sldLayoutId id="2147483778" r:id="rId6"/>
    <p:sldLayoutId id="2147483779" r:id="rId7"/>
    <p:sldLayoutId id="2147483780" r:id="rId8"/>
    <p:sldLayoutId id="2147483781" r:id="rId9"/>
    <p:sldLayoutId id="2147483782" r:id="rId10"/>
    <p:sldLayoutId id="2147483783"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hyperlink" Target="http://www.npr.org/player/v2/mediaPlayer.html?action=1&amp;t=1&amp;islist=false&amp;id=87803961&amp;m=87803952" TargetMode="External"/><Relationship Id="rId4" Type="http://schemas.openxmlformats.org/officeDocument/2006/relationships/hyperlink" Target="http://web.ebscohost.com/ehost/detail?sid=cd2020d4-07f6-4fda-b316-edf2e5266927@sessionmgr113&amp;vid=1&amp;hid=125&amp;bdata=JnNpdGU9ZWhvc3QtbGl2ZQ==" TargetMode="External"/><Relationship Id="rId5" Type="http://schemas.openxmlformats.org/officeDocument/2006/relationships/hyperlink" Target="http://www.aboutanimaltesting.co.uk/using-animals-testing-pros-versus-cons.html" TargetMode="External"/><Relationship Id="rId1" Type="http://schemas.openxmlformats.org/officeDocument/2006/relationships/slideLayout" Target="../slideLayouts/slideLayout2.xml"/><Relationship Id="rId2" Type="http://schemas.openxmlformats.org/officeDocument/2006/relationships/hyperlink" Target="http://www.animaltestingfacts.zoomshare.com/" TargetMode="External"/></Relationships>
</file>

<file path=ppt/slides/_rels/slide8.xml.rels><?xml version="1.0" encoding="UTF-8" standalone="yes"?>
<Relationships xmlns="http://schemas.openxmlformats.org/package/2006/relationships"><Relationship Id="rId11" Type="http://schemas.openxmlformats.org/officeDocument/2006/relationships/hyperlink" Target="http://nabr.org/Biomedical_Research/Laboratory_Animals.aspx" TargetMode="External"/><Relationship Id="rId12" Type="http://schemas.openxmlformats.org/officeDocument/2006/relationships/hyperlink" Target="http://www.understandinganimalresearch.org.uk/" TargetMode="External"/><Relationship Id="rId13" Type="http://schemas.openxmlformats.org/officeDocument/2006/relationships/hyperlink" Target="http://www.simr.org.uk/animal-testing.html" TargetMode="External"/><Relationship Id="rId14" Type="http://schemas.openxmlformats.org/officeDocument/2006/relationships/hyperlink" Target="http://www.apa.org/science/leadership/care/guidelines.aspx" TargetMode="External"/><Relationship Id="rId15" Type="http://schemas.openxmlformats.org/officeDocument/2006/relationships/hyperlink" Target="http://www.google.com/url?sa=t&amp;source=web&amp;cd=1&amp;ved=0CBgQFjAA&amp;url=http://www.understandinganimalresearch.org.uk/resources/document_library/download_document/?document_id=8&amp;rct=j&amp;q=%E2%80%A2%09Americans%20for%20Medical%20Progress%20RDS%20Understanding%20Animal%20Research&amp;ei=Vf-pTaraGIXfgQeA6s3zBQ&amp;usg=AFQjCNGnPYFp3PabbScDs3LD-ronadbbjw&amp;sig2=mALhVIdJFg0bxq87lQbdnA&amp;cad=rja" TargetMode="External"/><Relationship Id="rId1" Type="http://schemas.openxmlformats.org/officeDocument/2006/relationships/slideLayout" Target="../slideLayouts/slideLayout4.xml"/><Relationship Id="rId2" Type="http://schemas.openxmlformats.org/officeDocument/2006/relationships/hyperlink" Target="http://www.navs.org/site/PageServer?pagename=ain_sci_medicalresearch" TargetMode="External"/><Relationship Id="rId3" Type="http://schemas.openxmlformats.org/officeDocument/2006/relationships/hyperlink" Target="http://www.peta.org/issues/default.aspx" TargetMode="External"/><Relationship Id="rId4" Type="http://schemas.openxmlformats.org/officeDocument/2006/relationships/hyperlink" Target="http://www.peta.org/about/faq-viv.asp" TargetMode="External"/><Relationship Id="rId5" Type="http://schemas.openxmlformats.org/officeDocument/2006/relationships/hyperlink" Target="http://www.veganpeace.com/animal_cruelty/animal_testing.htm" TargetMode="External"/><Relationship Id="rId6" Type="http://schemas.openxmlformats.org/officeDocument/2006/relationships/hyperlink" Target="http://www.google.com/url?sa=t&amp;source=web&amp;cd=2&amp;sqi=2&amp;ved=0CBsQFjAB&amp;url=http://www.mrmcmed.org/Critical_Look.pdf&amp;rct=j&amp;q=A%20Critical%20Look%20at%20Animal%20Experimentation&amp;ei=gQCqTezmDsHLgQfR39zzBQ&amp;usg=AFQjCNE72LoIPY05M_Whvg7RueOsSCGcow&amp;sig2=kEcrjYNWMqOGgPPOp-8C7g&amp;cad=rja" TargetMode="External"/><Relationship Id="rId7" Type="http://schemas.openxmlformats.org/officeDocument/2006/relationships/hyperlink" Target="http://www.dosomething.org/whatsyourthing/Animal+Welfare/Animal+Testing" TargetMode="External"/><Relationship Id="rId8" Type="http://schemas.openxmlformats.org/officeDocument/2006/relationships/hyperlink" Target="http://www.geari.org/alternatives-to-animal-testing.html" TargetMode="External"/><Relationship Id="rId9" Type="http://schemas.openxmlformats.org/officeDocument/2006/relationships/hyperlink" Target="http://www.peta.org/issues/animals-used-for-experimentation/alternatives-testing-without-torture.aspx" TargetMode="External"/><Relationship Id="rId10" Type="http://schemas.openxmlformats.org/officeDocument/2006/relationships/hyperlink" Target="http://www.fbresearch.org/"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Animal Experimentation</a:t>
            </a:r>
            <a:endParaRPr lang="en-US" dirty="0"/>
          </a:p>
        </p:txBody>
      </p:sp>
      <p:sp>
        <p:nvSpPr>
          <p:cNvPr id="3" name="Subtitle 2"/>
          <p:cNvSpPr>
            <a:spLocks noGrp="1"/>
          </p:cNvSpPr>
          <p:nvPr>
            <p:ph type="subTitle" idx="1"/>
          </p:nvPr>
        </p:nvSpPr>
        <p:spPr/>
        <p:txBody>
          <a:bodyPr/>
          <a:lstStyle/>
          <a:p>
            <a:r>
              <a:rPr lang="en-US" dirty="0" smtClean="0"/>
              <a:t>A Necessary Evil, or Just Pure Evil?</a:t>
            </a:r>
            <a:endParaRPr lang="en-US" dirty="0"/>
          </a:p>
        </p:txBody>
      </p:sp>
      <p:pic>
        <p:nvPicPr>
          <p:cNvPr id="5" name="Picture 4"/>
          <p:cNvPicPr>
            <a:picLocks noChangeAspect="1"/>
          </p:cNvPicPr>
          <p:nvPr/>
        </p:nvPicPr>
        <p:blipFill>
          <a:blip r:embed="rId2"/>
          <a:stretch>
            <a:fillRect/>
          </a:stretch>
        </p:blipFill>
        <p:spPr>
          <a:xfrm>
            <a:off x="3334774" y="3190562"/>
            <a:ext cx="4938165" cy="3288818"/>
          </a:xfrm>
          <a:prstGeom prst="rect">
            <a:avLst/>
          </a:prstGeom>
        </p:spPr>
      </p:pic>
      <p:sp>
        <p:nvSpPr>
          <p:cNvPr id="6" name="TextBox 5"/>
          <p:cNvSpPr txBox="1"/>
          <p:nvPr/>
        </p:nvSpPr>
        <p:spPr>
          <a:xfrm>
            <a:off x="274620" y="5463717"/>
            <a:ext cx="3002571" cy="1015663"/>
          </a:xfrm>
          <a:prstGeom prst="rect">
            <a:avLst/>
          </a:prstGeom>
          <a:noFill/>
        </p:spPr>
        <p:txBody>
          <a:bodyPr wrap="square" rtlCol="0">
            <a:spAutoFit/>
          </a:bodyPr>
          <a:lstStyle/>
          <a:p>
            <a:r>
              <a:rPr lang="en-US" sz="1200" dirty="0" err="1" smtClean="0"/>
              <a:t>Webquest</a:t>
            </a:r>
            <a:r>
              <a:rPr lang="en-US" sz="1200" dirty="0" smtClean="0"/>
              <a:t> modified by</a:t>
            </a:r>
          </a:p>
          <a:p>
            <a:r>
              <a:rPr lang="en-US" sz="1200" dirty="0" smtClean="0"/>
              <a:t>Sarah Bauhs</a:t>
            </a:r>
          </a:p>
          <a:p>
            <a:r>
              <a:rPr lang="en-US" sz="1200" dirty="0" smtClean="0"/>
              <a:t>from http://www.teacherwebquest.com/MN/UMN/AnimalRights/uh1.aspx</a:t>
            </a: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a:xfrm>
            <a:off x="457200" y="1666526"/>
            <a:ext cx="8229600" cy="4788282"/>
          </a:xfrm>
        </p:spPr>
        <p:txBody>
          <a:bodyPr>
            <a:normAutofit fontScale="70000" lnSpcReduction="20000"/>
          </a:bodyPr>
          <a:lstStyle/>
          <a:p>
            <a:pPr>
              <a:buNone/>
            </a:pPr>
            <a:endParaRPr lang="en-US" dirty="0" smtClean="0"/>
          </a:p>
          <a:p>
            <a:pPr>
              <a:buNone/>
            </a:pPr>
            <a:endParaRPr lang="en-US" dirty="0" smtClean="0"/>
          </a:p>
          <a:p>
            <a:pPr>
              <a:buNone/>
            </a:pPr>
            <a:r>
              <a:rPr lang="en-US" dirty="0" smtClean="0"/>
              <a:t>No matter which side you were required to present, by completing this </a:t>
            </a:r>
            <a:r>
              <a:rPr lang="en-US" dirty="0" err="1" smtClean="0"/>
              <a:t>webquest</a:t>
            </a:r>
            <a:r>
              <a:rPr lang="en-US" dirty="0" smtClean="0"/>
              <a:t> you were able to:</a:t>
            </a:r>
          </a:p>
          <a:p>
            <a:pPr>
              <a:buNone/>
            </a:pPr>
            <a:endParaRPr lang="en-US" dirty="0" smtClean="0"/>
          </a:p>
          <a:p>
            <a:r>
              <a:rPr lang="en-US" dirty="0" smtClean="0"/>
              <a:t>research information</a:t>
            </a:r>
          </a:p>
          <a:p>
            <a:r>
              <a:rPr lang="en-US" dirty="0" smtClean="0"/>
              <a:t>effectively debate an issue</a:t>
            </a:r>
          </a:p>
          <a:p>
            <a:r>
              <a:rPr lang="en-US" dirty="0" smtClean="0"/>
              <a:t>be open to hearing and analyzing both sides of a controversial issue</a:t>
            </a:r>
          </a:p>
          <a:p>
            <a:r>
              <a:rPr lang="en-US" dirty="0" smtClean="0"/>
              <a:t>synthesize the knowledge gained in order to make a difficult but informed decision</a:t>
            </a:r>
          </a:p>
          <a:p>
            <a:pPr>
              <a:buNone/>
            </a:pPr>
            <a:r>
              <a:rPr lang="en-US" dirty="0" smtClean="0"/>
              <a:t> </a:t>
            </a:r>
          </a:p>
          <a:p>
            <a:pPr>
              <a:buNone/>
            </a:pPr>
            <a:r>
              <a:rPr lang="en-US" dirty="0" smtClean="0"/>
              <a:t>This </a:t>
            </a:r>
            <a:r>
              <a:rPr lang="en-US" dirty="0" err="1" smtClean="0"/>
              <a:t>webquest</a:t>
            </a:r>
            <a:r>
              <a:rPr lang="en-US" dirty="0" smtClean="0"/>
              <a:t> can be emotional, and making a decision about animal experimentation is no easy task. Congratulations on your completion of this project.</a:t>
            </a:r>
          </a:p>
          <a:p>
            <a:endParaRPr lang="en-US" dirty="0"/>
          </a:p>
        </p:txBody>
      </p:sp>
      <p:pic>
        <p:nvPicPr>
          <p:cNvPr id="4" name="Picture 3"/>
          <p:cNvPicPr>
            <a:picLocks noChangeAspect="1"/>
          </p:cNvPicPr>
          <p:nvPr/>
        </p:nvPicPr>
        <p:blipFill>
          <a:blip r:embed="rId2"/>
          <a:stretch>
            <a:fillRect/>
          </a:stretch>
        </p:blipFill>
        <p:spPr>
          <a:xfrm>
            <a:off x="4417558" y="188634"/>
            <a:ext cx="2857608" cy="1989824"/>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a:xfrm>
            <a:off x="0" y="1666526"/>
            <a:ext cx="9144000" cy="4788282"/>
          </a:xfrm>
        </p:spPr>
        <p:txBody>
          <a:bodyPr>
            <a:normAutofit fontScale="55000" lnSpcReduction="20000"/>
          </a:bodyPr>
          <a:lstStyle/>
          <a:p>
            <a:r>
              <a:rPr lang="en-US" dirty="0" smtClean="0"/>
              <a:t>How do you know if the medicine you take is safe?</a:t>
            </a:r>
          </a:p>
          <a:p>
            <a:r>
              <a:rPr lang="en-US" dirty="0" smtClean="0"/>
              <a:t>How do you know how much medicine to take without overdosing?          </a:t>
            </a:r>
          </a:p>
          <a:p>
            <a:r>
              <a:rPr lang="en-US" dirty="0" smtClean="0"/>
              <a:t>How effective is one dose of medicine?</a:t>
            </a:r>
          </a:p>
          <a:p>
            <a:r>
              <a:rPr lang="en-US" dirty="0" smtClean="0"/>
              <a:t>Is it possible to be permanently protected from certain diseases?</a:t>
            </a:r>
          </a:p>
          <a:p>
            <a:pPr>
              <a:buNone/>
            </a:pPr>
            <a:endParaRPr lang="en-US" dirty="0" smtClean="0"/>
          </a:p>
          <a:p>
            <a:pPr>
              <a:buNone/>
            </a:pPr>
            <a:r>
              <a:rPr lang="en-US" dirty="0" smtClean="0"/>
              <a:t>	Through the use of animal testing, humans have discovered the answers to these questions, and many lives have been saved as a result. However, consider the following questions..</a:t>
            </a:r>
          </a:p>
          <a:p>
            <a:pPr>
              <a:buNone/>
            </a:pPr>
            <a:r>
              <a:rPr lang="en-US" dirty="0" smtClean="0"/>
              <a:t> </a:t>
            </a:r>
          </a:p>
          <a:p>
            <a:r>
              <a:rPr lang="en-US" dirty="0" smtClean="0"/>
              <a:t>Do animals have rights, just as humans?</a:t>
            </a:r>
          </a:p>
          <a:p>
            <a:r>
              <a:rPr lang="en-US" dirty="0" smtClean="0"/>
              <a:t>Is the treatment of animals during biomedical experimentation  for human benefit acceptable?</a:t>
            </a:r>
          </a:p>
          <a:p>
            <a:pPr>
              <a:buNone/>
            </a:pPr>
            <a:endParaRPr lang="en-US" dirty="0" smtClean="0"/>
          </a:p>
          <a:p>
            <a:pPr>
              <a:buNone/>
            </a:pPr>
            <a:r>
              <a:rPr lang="en-US" dirty="0" smtClean="0"/>
              <a:t>	By completing this </a:t>
            </a:r>
            <a:r>
              <a:rPr lang="en-US" dirty="0" err="1" smtClean="0"/>
              <a:t>webquest</a:t>
            </a:r>
            <a:r>
              <a:rPr lang="en-US" dirty="0" smtClean="0"/>
              <a:t>, you will be researching and analyzing both sides of the debate. You will have the opportunity to find out the purposes for animal experimentation, and the its results. You will be focusing specifically on only biomedical testing (non-cosmetic / no beauty products). Finally, you will make a decision to answer this question: Is animal testing a necessary evil, or just pure evil?</a:t>
            </a:r>
          </a:p>
          <a:p>
            <a:endParaRPr lang="en-US" dirty="0"/>
          </a:p>
        </p:txBody>
      </p:sp>
      <p:pic>
        <p:nvPicPr>
          <p:cNvPr id="4" name="Picture 3"/>
          <p:cNvPicPr>
            <a:picLocks noChangeAspect="1"/>
          </p:cNvPicPr>
          <p:nvPr/>
        </p:nvPicPr>
        <p:blipFill>
          <a:blip r:embed="rId2"/>
          <a:stretch>
            <a:fillRect/>
          </a:stretch>
        </p:blipFill>
        <p:spPr>
          <a:xfrm>
            <a:off x="7099217" y="267494"/>
            <a:ext cx="1587583" cy="1655761"/>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Task</a:t>
            </a:r>
            <a:endParaRPr lang="en-US" dirty="0"/>
          </a:p>
        </p:txBody>
      </p:sp>
      <p:sp>
        <p:nvSpPr>
          <p:cNvPr id="3" name="Content Placeholder 2"/>
          <p:cNvSpPr>
            <a:spLocks noGrp="1"/>
          </p:cNvSpPr>
          <p:nvPr>
            <p:ph idx="1"/>
          </p:nvPr>
        </p:nvSpPr>
        <p:spPr>
          <a:xfrm>
            <a:off x="457200" y="1304243"/>
            <a:ext cx="5635939" cy="5150565"/>
          </a:xfrm>
        </p:spPr>
        <p:txBody>
          <a:bodyPr>
            <a:normAutofit fontScale="77500" lnSpcReduction="20000"/>
          </a:bodyPr>
          <a:lstStyle/>
          <a:p>
            <a:r>
              <a:rPr lang="en-US" dirty="0" smtClean="0"/>
              <a:t>You will be playing the role of a lawyer. Your supervisor, Ms. Bauhs, will assign you a job. You will either be representing animals (against animal testing) or humanity (supporter of animal testing) in a case of animal experimentation. </a:t>
            </a:r>
          </a:p>
          <a:p>
            <a:pPr>
              <a:buNone/>
            </a:pPr>
            <a:endParaRPr lang="en-US" dirty="0" smtClean="0"/>
          </a:p>
          <a:p>
            <a:r>
              <a:rPr lang="en-US" dirty="0" smtClean="0"/>
              <a:t>You and the members of your group will research your side of the issue, and find information that either supports the necessity of animal testing, or proves that animal experimentation is inhumane and that alternatives would work just as well. </a:t>
            </a:r>
          </a:p>
          <a:p>
            <a:endParaRPr lang="en-US" dirty="0"/>
          </a:p>
        </p:txBody>
      </p:sp>
      <p:pic>
        <p:nvPicPr>
          <p:cNvPr id="4" name="Picture 3"/>
          <p:cNvPicPr>
            <a:picLocks noChangeAspect="1"/>
          </p:cNvPicPr>
          <p:nvPr/>
        </p:nvPicPr>
        <p:blipFill>
          <a:blip r:embed="rId2"/>
          <a:stretch>
            <a:fillRect/>
          </a:stretch>
        </p:blipFill>
        <p:spPr>
          <a:xfrm>
            <a:off x="6093139" y="1304243"/>
            <a:ext cx="2963349" cy="2963349"/>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Process (1)</a:t>
            </a:r>
            <a:endParaRPr lang="en-US" dirty="0"/>
          </a:p>
        </p:txBody>
      </p:sp>
      <p:sp>
        <p:nvSpPr>
          <p:cNvPr id="3" name="Content Placeholder 2"/>
          <p:cNvSpPr>
            <a:spLocks noGrp="1"/>
          </p:cNvSpPr>
          <p:nvPr>
            <p:ph idx="1"/>
          </p:nvPr>
        </p:nvSpPr>
        <p:spPr>
          <a:xfrm>
            <a:off x="0" y="1666526"/>
            <a:ext cx="9144000" cy="4788282"/>
          </a:xfrm>
        </p:spPr>
        <p:txBody>
          <a:bodyPr>
            <a:noAutofit/>
          </a:bodyPr>
          <a:lstStyle/>
          <a:p>
            <a:pPr marL="578358" indent="-514350"/>
            <a:endParaRPr lang="en-US" sz="1500" dirty="0" smtClean="0"/>
          </a:p>
          <a:p>
            <a:pPr marL="578358" indent="-514350"/>
            <a:r>
              <a:rPr lang="en-US" sz="1500" dirty="0" smtClean="0"/>
              <a:t>You will be assigned to a group with 2 other co-workers (classmates) and your supervisor, Ms. Bauhs will assign you a position on animal experimentation to argue. You will either be representing animals (against animal testing) or humanity (in support of animal testing).</a:t>
            </a:r>
          </a:p>
          <a:p>
            <a:pPr marL="578358" indent="-514350"/>
            <a:endParaRPr lang="en-US" sz="1500" dirty="0" smtClean="0"/>
          </a:p>
          <a:p>
            <a:pPr marL="578358" indent="-514350"/>
            <a:r>
              <a:rPr lang="en-US" sz="1500" dirty="0" smtClean="0"/>
              <a:t>Read the information from the Internet sites listed in the section: “Resources for Both Sides of the Animal Testing Issue,” and identify and describe in detail both sides of the animal-testing issue </a:t>
            </a:r>
          </a:p>
          <a:p>
            <a:pPr marL="578358" indent="-514350"/>
            <a:endParaRPr lang="en-US" sz="1500" dirty="0" smtClean="0"/>
          </a:p>
          <a:p>
            <a:pPr marL="578358" indent="-514350"/>
            <a:r>
              <a:rPr lang="en-US" sz="1500" dirty="0" smtClean="0"/>
              <a:t>Use the Internet sites listed on the "Resources" page to research your side of the debate. If you’d like to look beyond these sites, you are welcome to do so. If you are doing this, make sure to use </a:t>
            </a:r>
            <a:r>
              <a:rPr lang="en-US" sz="1500" dirty="0" err="1" smtClean="0"/>
              <a:t>www.</a:t>
            </a:r>
            <a:r>
              <a:rPr lang="en-US" sz="1500" u="sng" dirty="0" err="1" smtClean="0"/>
              <a:t>citationmachine.net</a:t>
            </a:r>
            <a:r>
              <a:rPr lang="en-US" sz="1500" dirty="0" smtClean="0"/>
              <a:t> to site your sources of information.</a:t>
            </a:r>
          </a:p>
          <a:p>
            <a:pPr marL="578358" indent="-514350">
              <a:buNone/>
            </a:pPr>
            <a:r>
              <a:rPr lang="en-US" sz="1500" dirty="0" smtClean="0"/>
              <a:t> </a:t>
            </a:r>
          </a:p>
          <a:p>
            <a:pPr marL="578358" indent="-514350"/>
            <a:r>
              <a:rPr lang="en-US" sz="1500" dirty="0" smtClean="0"/>
              <a:t>Decide on three solid arguments to support your side of the debate.  Explanations and examples should be included. </a:t>
            </a:r>
          </a:p>
          <a:p>
            <a:pPr marL="578358" indent="-514350"/>
            <a:endParaRPr lang="en-US" sz="1500" dirty="0" smtClean="0"/>
          </a:p>
          <a:p>
            <a:pPr marL="578358" indent="-514350"/>
            <a:r>
              <a:rPr lang="en-US" sz="1500" dirty="0" smtClean="0"/>
              <a:t>Organize your arguments. You should probably end with the one that is most powerful in order to have a lasting affect on the jury.</a:t>
            </a:r>
            <a:endParaRPr lang="en-US" sz="1500" dirty="0"/>
          </a:p>
        </p:txBody>
      </p:sp>
      <p:pic>
        <p:nvPicPr>
          <p:cNvPr id="4" name="Picture 3"/>
          <p:cNvPicPr>
            <a:picLocks noChangeAspect="1"/>
          </p:cNvPicPr>
          <p:nvPr/>
        </p:nvPicPr>
        <p:blipFill>
          <a:blip r:embed="rId2"/>
          <a:stretch>
            <a:fillRect/>
          </a:stretch>
        </p:blipFill>
        <p:spPr>
          <a:xfrm>
            <a:off x="4177327" y="267494"/>
            <a:ext cx="2219875" cy="1500635"/>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79463" y="267494"/>
            <a:ext cx="8507337" cy="1399032"/>
          </a:xfrm>
        </p:spPr>
        <p:txBody>
          <a:bodyPr/>
          <a:lstStyle/>
          <a:p>
            <a:r>
              <a:rPr lang="en-US" dirty="0" smtClean="0"/>
              <a:t>Process Continued (2)</a:t>
            </a:r>
            <a:endParaRPr lang="en-US" dirty="0"/>
          </a:p>
        </p:txBody>
      </p:sp>
      <p:sp>
        <p:nvSpPr>
          <p:cNvPr id="3" name="Content Placeholder 2"/>
          <p:cNvSpPr>
            <a:spLocks noGrp="1"/>
          </p:cNvSpPr>
          <p:nvPr>
            <p:ph idx="1"/>
          </p:nvPr>
        </p:nvSpPr>
        <p:spPr>
          <a:xfrm>
            <a:off x="0" y="1424370"/>
            <a:ext cx="9144000" cy="5433630"/>
          </a:xfrm>
        </p:spPr>
        <p:txBody>
          <a:bodyPr>
            <a:normAutofit fontScale="55000" lnSpcReduction="20000"/>
          </a:bodyPr>
          <a:lstStyle/>
          <a:p>
            <a:pPr marL="578358" indent="-514350"/>
            <a:endParaRPr lang="en-US" dirty="0" smtClean="0"/>
          </a:p>
          <a:p>
            <a:pPr marL="578358" indent="-514350"/>
            <a:r>
              <a:rPr lang="en-US" dirty="0" smtClean="0"/>
              <a:t>Your group will decide which digital tool of choice you will do to present your information, and then create the presentation that you will give in court. What presentation mode will have the greatest affect on your audience and convince them to agree with your side of the issue? Will you create a PowerPoint? Video? </a:t>
            </a:r>
            <a:r>
              <a:rPr lang="en-US" dirty="0" err="1" smtClean="0"/>
              <a:t>Prezi</a:t>
            </a:r>
            <a:r>
              <a:rPr lang="en-US" dirty="0" smtClean="0"/>
              <a:t>? Digital Story? You must cite your sources of information at the end of your presentation. To cite your sources, gather the necessary information from each website and use </a:t>
            </a:r>
            <a:r>
              <a:rPr lang="en-US" dirty="0" err="1" smtClean="0"/>
              <a:t>www.</a:t>
            </a:r>
            <a:r>
              <a:rPr lang="en-US" u="sng" dirty="0" err="1" smtClean="0"/>
              <a:t>citationmachine.net</a:t>
            </a:r>
            <a:r>
              <a:rPr lang="en-US" dirty="0" smtClean="0"/>
              <a:t> to do so.</a:t>
            </a:r>
          </a:p>
          <a:p>
            <a:pPr marL="578358" indent="-514350">
              <a:buNone/>
            </a:pPr>
            <a:endParaRPr lang="en-US" b="1" dirty="0" smtClean="0"/>
          </a:p>
          <a:p>
            <a:r>
              <a:rPr lang="en-US" dirty="0" smtClean="0"/>
              <a:t>On your court date, the classroom will be set up like a courtroom, with your group situated on one side facing the judge, and the opponent group on the opposite side.</a:t>
            </a:r>
          </a:p>
          <a:p>
            <a:pPr>
              <a:buNone/>
            </a:pPr>
            <a:endParaRPr lang="en-US" dirty="0" smtClean="0"/>
          </a:p>
          <a:p>
            <a:r>
              <a:rPr lang="en-US" dirty="0" smtClean="0"/>
              <a:t>The judge, Ms. Bauhs, will toss a coin to decide who will present their argument first.</a:t>
            </a:r>
          </a:p>
          <a:p>
            <a:pPr>
              <a:buNone/>
            </a:pPr>
            <a:endParaRPr lang="en-US" dirty="0" smtClean="0"/>
          </a:p>
          <a:p>
            <a:r>
              <a:rPr lang="en-US" dirty="0" smtClean="0"/>
              <a:t>If presentation modes permit it, each side will present one argument at a time. The other side will be able to question your information, so be prepared by having as much knowledge about your side as possible. This process will be completed until each side has presented all 3 of your arguments.</a:t>
            </a:r>
          </a:p>
          <a:p>
            <a:pPr marL="578358" indent="-514350">
              <a:buFont typeface="+mj-lt"/>
              <a:buAutoNum type="arabicPeriod"/>
            </a:pPr>
            <a:endParaRPr lang="en-US" dirty="0"/>
          </a:p>
        </p:txBody>
      </p:sp>
      <p:pic>
        <p:nvPicPr>
          <p:cNvPr id="4" name="Picture 3"/>
          <p:cNvPicPr>
            <a:picLocks noChangeAspect="1"/>
          </p:cNvPicPr>
          <p:nvPr/>
        </p:nvPicPr>
        <p:blipFill>
          <a:blip r:embed="rId2"/>
          <a:stretch>
            <a:fillRect/>
          </a:stretch>
        </p:blipFill>
        <p:spPr>
          <a:xfrm>
            <a:off x="6764747" y="267494"/>
            <a:ext cx="1922053" cy="141738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0" y="267494"/>
            <a:ext cx="8686800" cy="1399032"/>
          </a:xfrm>
        </p:spPr>
        <p:txBody>
          <a:bodyPr/>
          <a:lstStyle/>
          <a:p>
            <a:r>
              <a:rPr lang="en-US" dirty="0" smtClean="0"/>
              <a:t>Process Continued (3)</a:t>
            </a:r>
            <a:endParaRPr lang="en-US" dirty="0"/>
          </a:p>
        </p:txBody>
      </p:sp>
      <p:sp>
        <p:nvSpPr>
          <p:cNvPr id="3" name="Content Placeholder 2"/>
          <p:cNvSpPr>
            <a:spLocks noGrp="1"/>
          </p:cNvSpPr>
          <p:nvPr>
            <p:ph idx="1"/>
          </p:nvPr>
        </p:nvSpPr>
        <p:spPr>
          <a:xfrm>
            <a:off x="214426" y="1435108"/>
            <a:ext cx="8675976" cy="5422892"/>
          </a:xfrm>
        </p:spPr>
        <p:txBody>
          <a:bodyPr>
            <a:normAutofit fontScale="77500" lnSpcReduction="20000"/>
          </a:bodyPr>
          <a:lstStyle/>
          <a:p>
            <a:endParaRPr lang="en-US" dirty="0" smtClean="0"/>
          </a:p>
          <a:p>
            <a:pPr>
              <a:buNone/>
            </a:pPr>
            <a:endParaRPr lang="en-US" dirty="0" smtClean="0"/>
          </a:p>
          <a:p>
            <a:r>
              <a:rPr lang="en-US" dirty="0" smtClean="0"/>
              <a:t>After the presentation, you will also be asked to rate your group members on their helpfulness during the project, and they will rate you.</a:t>
            </a:r>
          </a:p>
          <a:p>
            <a:pPr>
              <a:buNone/>
            </a:pPr>
            <a:endParaRPr lang="en-US" dirty="0" smtClean="0"/>
          </a:p>
          <a:p>
            <a:r>
              <a:rPr lang="en-US" dirty="0" smtClean="0"/>
              <a:t>The next 6 students will present their cases in the same fashion, until all groups have gone. This way, you will have the chance to be a member of the trial, and a member of the jury. </a:t>
            </a:r>
          </a:p>
          <a:p>
            <a:pPr>
              <a:buNone/>
            </a:pPr>
            <a:endParaRPr lang="en-US" dirty="0" smtClean="0"/>
          </a:p>
          <a:p>
            <a:r>
              <a:rPr lang="en-US" dirty="0" smtClean="0"/>
              <a:t>To conclude the research project, you will write a paragraph that indicates your decision on whether or not you are in support of animal experimentation after hearing arguments both for and against. A rationale should be included that provides 3 or more reasons for your decision.</a:t>
            </a:r>
          </a:p>
          <a:p>
            <a:endParaRPr lang="en-US" dirty="0"/>
          </a:p>
        </p:txBody>
      </p:sp>
      <p:pic>
        <p:nvPicPr>
          <p:cNvPr id="4" name="Picture 3"/>
          <p:cNvPicPr>
            <a:picLocks noChangeAspect="1"/>
          </p:cNvPicPr>
          <p:nvPr/>
        </p:nvPicPr>
        <p:blipFill>
          <a:blip r:embed="rId2"/>
          <a:stretch>
            <a:fillRect/>
          </a:stretch>
        </p:blipFill>
        <p:spPr>
          <a:xfrm>
            <a:off x="6358503" y="267494"/>
            <a:ext cx="2012887" cy="1399032"/>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 for Both Sides of the Animal Testing Issue</a:t>
            </a:r>
            <a:endParaRPr lang="en-US" dirty="0"/>
          </a:p>
        </p:txBody>
      </p:sp>
      <p:sp>
        <p:nvSpPr>
          <p:cNvPr id="3" name="Content Placeholder 2"/>
          <p:cNvSpPr>
            <a:spLocks noGrp="1"/>
          </p:cNvSpPr>
          <p:nvPr>
            <p:ph idx="1"/>
          </p:nvPr>
        </p:nvSpPr>
        <p:spPr/>
        <p:txBody>
          <a:bodyPr/>
          <a:lstStyle/>
          <a:p>
            <a:r>
              <a:rPr lang="en-US" u="sng" dirty="0" smtClean="0">
                <a:hlinkClick r:id="rId2"/>
              </a:rPr>
              <a:t>Animal Testing Statistics</a:t>
            </a:r>
            <a:endParaRPr lang="en-US" u="sng" dirty="0" smtClean="0"/>
          </a:p>
          <a:p>
            <a:r>
              <a:rPr lang="en-US" dirty="0" smtClean="0">
                <a:hlinkClick r:id="rId3"/>
              </a:rPr>
              <a:t>Audio podcast from National Public Radio</a:t>
            </a:r>
            <a:endParaRPr lang="en-US" dirty="0" smtClean="0"/>
          </a:p>
          <a:p>
            <a:r>
              <a:rPr lang="en-US" dirty="0" smtClean="0">
                <a:hlinkClick r:id="rId4"/>
              </a:rPr>
              <a:t>Animal Research Right or Wrong?</a:t>
            </a:r>
            <a:endParaRPr lang="en-US" dirty="0" smtClean="0"/>
          </a:p>
          <a:p>
            <a:r>
              <a:rPr lang="en-US" dirty="0" smtClean="0">
                <a:hlinkClick r:id="rId5"/>
              </a:rPr>
              <a:t>About Animal Testing</a:t>
            </a:r>
            <a:endParaRPr lang="en-US" dirty="0" smtClean="0"/>
          </a:p>
          <a:p>
            <a:endParaRPr lang="en-US" u="sng"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399032"/>
          </a:xfrm>
        </p:spPr>
        <p:txBody>
          <a:bodyPr/>
          <a:lstStyle/>
          <a:p>
            <a:r>
              <a:rPr lang="en-US" dirty="0" smtClean="0"/>
              <a:t>Resources </a:t>
            </a:r>
            <a:endParaRPr lang="en-US" dirty="0"/>
          </a:p>
        </p:txBody>
      </p:sp>
      <p:sp>
        <p:nvSpPr>
          <p:cNvPr id="4" name="Content Placeholder 3"/>
          <p:cNvSpPr>
            <a:spLocks noGrp="1"/>
          </p:cNvSpPr>
          <p:nvPr>
            <p:ph sz="half" idx="1"/>
          </p:nvPr>
        </p:nvSpPr>
        <p:spPr>
          <a:xfrm>
            <a:off x="457200" y="1399032"/>
            <a:ext cx="4038600" cy="5108123"/>
          </a:xfrm>
        </p:spPr>
        <p:txBody>
          <a:bodyPr>
            <a:normAutofit fontScale="32500" lnSpcReduction="20000"/>
          </a:bodyPr>
          <a:lstStyle/>
          <a:p>
            <a:pPr>
              <a:buNone/>
            </a:pPr>
            <a:r>
              <a:rPr lang="en-US" sz="6154" dirty="0" smtClean="0"/>
              <a:t>Client: Animals (Against Animal Experimentation)</a:t>
            </a:r>
          </a:p>
          <a:p>
            <a:pPr>
              <a:buNone/>
            </a:pPr>
            <a:r>
              <a:rPr lang="en-US" sz="4923" dirty="0" smtClean="0"/>
              <a:t>*Be careful to use information that is not related to product testing (ex: cosmetics, personal care products)</a:t>
            </a:r>
          </a:p>
          <a:p>
            <a:pPr>
              <a:buNone/>
            </a:pPr>
            <a:endParaRPr lang="en-US" sz="5231" dirty="0" smtClean="0"/>
          </a:p>
          <a:p>
            <a:r>
              <a:rPr lang="en-US" sz="5231" dirty="0" smtClean="0">
                <a:hlinkClick r:id="rId2"/>
              </a:rPr>
              <a:t>National Anti-Vivisection Society </a:t>
            </a:r>
            <a:endParaRPr lang="en-US" sz="5231" dirty="0" smtClean="0"/>
          </a:p>
          <a:p>
            <a:r>
              <a:rPr lang="en-US" sz="5231" dirty="0" smtClean="0">
                <a:hlinkClick r:id="rId3"/>
              </a:rPr>
              <a:t>People for the Ethical Treatment of Animals</a:t>
            </a:r>
            <a:endParaRPr lang="en-US" sz="5231" dirty="0" smtClean="0"/>
          </a:p>
          <a:p>
            <a:r>
              <a:rPr lang="en-US" sz="5231" dirty="0" smtClean="0">
                <a:hlinkClick r:id="rId4"/>
              </a:rPr>
              <a:t>PETA FAQ</a:t>
            </a:r>
            <a:endParaRPr lang="en-US" sz="5231" dirty="0" smtClean="0"/>
          </a:p>
          <a:p>
            <a:r>
              <a:rPr lang="en-US" sz="5231" dirty="0" smtClean="0">
                <a:hlinkClick r:id="rId5"/>
              </a:rPr>
              <a:t>Animal Cruelty</a:t>
            </a:r>
            <a:endParaRPr lang="en-US" sz="5231" dirty="0" smtClean="0"/>
          </a:p>
          <a:p>
            <a:r>
              <a:rPr lang="en-US" sz="5231" dirty="0" smtClean="0">
                <a:hlinkClick r:id="rId6"/>
              </a:rPr>
              <a:t>A Critical Look at Animal Experimentation</a:t>
            </a:r>
            <a:endParaRPr lang="en-US" sz="5231" dirty="0" smtClean="0"/>
          </a:p>
          <a:p>
            <a:r>
              <a:rPr lang="en-US" sz="5231" dirty="0" smtClean="0">
                <a:hlinkClick r:id="rId7"/>
              </a:rPr>
              <a:t>Do Something.org</a:t>
            </a:r>
            <a:endParaRPr lang="en-US" sz="5231" dirty="0" smtClean="0"/>
          </a:p>
          <a:p>
            <a:r>
              <a:rPr lang="en-US" sz="5231" dirty="0" smtClean="0">
                <a:hlinkClick r:id="rId8"/>
              </a:rPr>
              <a:t>GEARI</a:t>
            </a:r>
            <a:endParaRPr lang="en-US" sz="5231" dirty="0" smtClean="0"/>
          </a:p>
          <a:p>
            <a:r>
              <a:rPr lang="en-US" sz="5231" dirty="0" smtClean="0">
                <a:hlinkClick r:id="rId9"/>
              </a:rPr>
              <a:t>PETA- Testing Without Torture</a:t>
            </a:r>
            <a:endParaRPr lang="en-US" sz="5231" dirty="0" smtClean="0"/>
          </a:p>
          <a:p>
            <a:endParaRPr lang="en-US" sz="5231" dirty="0" smtClean="0"/>
          </a:p>
          <a:p>
            <a:pPr lvl="1">
              <a:buNone/>
            </a:pPr>
            <a:r>
              <a:rPr lang="en-US" dirty="0" smtClean="0"/>
              <a:t/>
            </a:r>
            <a:br>
              <a:rPr lang="en-US" dirty="0" smtClean="0"/>
            </a:br>
            <a:endParaRPr lang="en-US" dirty="0" smtClean="0"/>
          </a:p>
          <a:p>
            <a:endParaRPr lang="en-US" dirty="0"/>
          </a:p>
        </p:txBody>
      </p:sp>
      <p:sp>
        <p:nvSpPr>
          <p:cNvPr id="5" name="Content Placeholder 4"/>
          <p:cNvSpPr>
            <a:spLocks noGrp="1"/>
          </p:cNvSpPr>
          <p:nvPr>
            <p:ph sz="half" idx="2"/>
          </p:nvPr>
        </p:nvSpPr>
        <p:spPr>
          <a:xfrm>
            <a:off x="4648200" y="1399032"/>
            <a:ext cx="4242136" cy="5108123"/>
          </a:xfrm>
        </p:spPr>
        <p:txBody>
          <a:bodyPr>
            <a:normAutofit fontScale="32500" lnSpcReduction="20000"/>
          </a:bodyPr>
          <a:lstStyle/>
          <a:p>
            <a:pPr>
              <a:buNone/>
            </a:pPr>
            <a:r>
              <a:rPr lang="en-US" sz="6154" dirty="0" smtClean="0"/>
              <a:t>Client: Humanity  (In Support of Animal Experimentation)</a:t>
            </a:r>
          </a:p>
          <a:p>
            <a:pPr>
              <a:buNone/>
            </a:pPr>
            <a:endParaRPr lang="en-US" sz="5231" dirty="0" smtClean="0"/>
          </a:p>
          <a:p>
            <a:r>
              <a:rPr lang="en-US" sz="5231" dirty="0" smtClean="0">
                <a:hlinkClick r:id="rId10"/>
              </a:rPr>
              <a:t>Foundation of Biomedical Research</a:t>
            </a:r>
            <a:endParaRPr lang="en-US" sz="5231" dirty="0" smtClean="0"/>
          </a:p>
          <a:p>
            <a:pPr lvl="1"/>
            <a:r>
              <a:rPr lang="en-US" sz="5231" dirty="0" smtClean="0"/>
              <a:t>Go to Education tab; Benefits of Biomedical Research; Vaccines</a:t>
            </a:r>
          </a:p>
          <a:p>
            <a:r>
              <a:rPr lang="en-US" sz="5231" dirty="0" smtClean="0">
                <a:hlinkClick r:id="rId11"/>
              </a:rPr>
              <a:t>National Association for Biomedical Research</a:t>
            </a:r>
            <a:endParaRPr lang="en-US" sz="5231" dirty="0" smtClean="0"/>
          </a:p>
          <a:p>
            <a:pPr lvl="1"/>
            <a:r>
              <a:rPr lang="en-US" sz="5231" dirty="0" smtClean="0"/>
              <a:t>Provides information on various species that are included in animal research</a:t>
            </a:r>
          </a:p>
          <a:p>
            <a:r>
              <a:rPr lang="en-US" sz="5231" dirty="0" smtClean="0">
                <a:hlinkClick r:id="rId12"/>
              </a:rPr>
              <a:t>Understanding Animal Research</a:t>
            </a:r>
            <a:endParaRPr lang="en-US" sz="5231" dirty="0" smtClean="0"/>
          </a:p>
          <a:p>
            <a:r>
              <a:rPr lang="en-US" sz="5231" dirty="0" smtClean="0">
                <a:hlinkClick r:id="rId13"/>
              </a:rPr>
              <a:t>Seriously Ill for Medical Research</a:t>
            </a:r>
            <a:endParaRPr lang="en-US" sz="5231" dirty="0" smtClean="0"/>
          </a:p>
          <a:p>
            <a:r>
              <a:rPr lang="en-US" sz="5231" dirty="0" smtClean="0">
                <a:hlinkClick r:id="rId14"/>
              </a:rPr>
              <a:t>American Psychological Association – Guidelines</a:t>
            </a:r>
            <a:endParaRPr lang="en-US" sz="5231" dirty="0" smtClean="0"/>
          </a:p>
          <a:p>
            <a:r>
              <a:rPr lang="en-US" sz="5231" dirty="0" smtClean="0">
                <a:hlinkClick r:id="rId15"/>
              </a:rPr>
              <a:t>Medical Advances and Animal Research</a:t>
            </a:r>
            <a:endParaRPr lang="en-US" sz="5231" dirty="0" smtClean="0"/>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Evaluation</a:t>
            </a:r>
            <a:endParaRPr lang="en-US" dirty="0"/>
          </a:p>
        </p:txBody>
      </p:sp>
      <p:sp>
        <p:nvSpPr>
          <p:cNvPr id="6" name="Content Placeholder 5"/>
          <p:cNvSpPr>
            <a:spLocks noGrp="1"/>
          </p:cNvSpPr>
          <p:nvPr>
            <p:ph idx="1"/>
          </p:nvPr>
        </p:nvSpPr>
        <p:spPr>
          <a:xfrm>
            <a:off x="457200" y="2127918"/>
            <a:ext cx="8229600" cy="4222721"/>
          </a:xfrm>
        </p:spPr>
        <p:txBody>
          <a:bodyPr>
            <a:normAutofit fontScale="77500" lnSpcReduction="20000"/>
          </a:bodyPr>
          <a:lstStyle/>
          <a:p>
            <a:r>
              <a:rPr lang="en-US" dirty="0" smtClean="0"/>
              <a:t>As you complete your research, your group members will be monitoring you to make sure that you are on task, and determine how much you are contributing. You will receive a daily rating (0-3 pts), which will be averaged and added to your final score on the grading rubric.</a:t>
            </a:r>
          </a:p>
          <a:p>
            <a:r>
              <a:rPr lang="en-US" dirty="0" smtClean="0"/>
              <a:t>There will be an overall grading rubric for the presentation, which includes various performance criteria. </a:t>
            </a:r>
          </a:p>
          <a:p>
            <a:r>
              <a:rPr lang="en-US" dirty="0" smtClean="0"/>
              <a:t>At the end of the project, you will compose a position paragraph that indicates your support for or against animal experimentation. You will include at least 3 reasons for your choice. </a:t>
            </a:r>
          </a:p>
          <a:p>
            <a:endParaRPr lang="en-US" dirty="0"/>
          </a:p>
        </p:txBody>
      </p:sp>
      <p:pic>
        <p:nvPicPr>
          <p:cNvPr id="7" name="Picture 6"/>
          <p:cNvPicPr>
            <a:picLocks noChangeAspect="1"/>
          </p:cNvPicPr>
          <p:nvPr/>
        </p:nvPicPr>
        <p:blipFill>
          <a:blip r:embed="rId2"/>
          <a:stretch>
            <a:fillRect/>
          </a:stretch>
        </p:blipFill>
        <p:spPr>
          <a:xfrm>
            <a:off x="4044185" y="267494"/>
            <a:ext cx="1811274" cy="1612034"/>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Verve.thmx</Template>
  <TotalTime>438</TotalTime>
  <Words>1194</Words>
  <Application>Microsoft Macintosh PowerPoint</Application>
  <PresentationFormat>On-screen Show (4:3)</PresentationFormat>
  <Paragraphs>93</Paragraphs>
  <Slides>10</Slides>
  <Notes>0</Notes>
  <HiddenSlides>0</HiddenSlides>
  <MMClips>0</MMClips>
  <ScaleCrop>false</ScaleCrop>
  <HeadingPairs>
    <vt:vector size="4" baseType="variant">
      <vt:variant>
        <vt:lpstr>Design Template</vt:lpstr>
      </vt:variant>
      <vt:variant>
        <vt:i4>1</vt:i4>
      </vt:variant>
      <vt:variant>
        <vt:lpstr>Slide Titles</vt:lpstr>
      </vt:variant>
      <vt:variant>
        <vt:i4>10</vt:i4>
      </vt:variant>
    </vt:vector>
  </HeadingPairs>
  <TitlesOfParts>
    <vt:vector size="11" baseType="lpstr">
      <vt:lpstr>Verve</vt:lpstr>
      <vt:lpstr>Animal Experimentation</vt:lpstr>
      <vt:lpstr>Introduction</vt:lpstr>
      <vt:lpstr>Task</vt:lpstr>
      <vt:lpstr>Process (1)</vt:lpstr>
      <vt:lpstr>Process Continued (2)</vt:lpstr>
      <vt:lpstr>Process Continued (3)</vt:lpstr>
      <vt:lpstr>Resources for Both Sides of the Animal Testing Issue</vt:lpstr>
      <vt:lpstr>Resources </vt:lpstr>
      <vt:lpstr>Evaluation</vt:lpstr>
      <vt:lpstr>Conclusion</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Animal Experimentation</dc:title>
  <dc:creator>John Bauhs</dc:creator>
  <cp:lastModifiedBy>John Bauhs</cp:lastModifiedBy>
  <cp:revision>33</cp:revision>
  <dcterms:created xsi:type="dcterms:W3CDTF">2011-07-06T20:42:05Z</dcterms:created>
  <dcterms:modified xsi:type="dcterms:W3CDTF">2011-07-07T00:16:01Z</dcterms:modified>
</cp:coreProperties>
</file>